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7"/>
  </p:notesMasterIdLst>
  <p:handoutMasterIdLst>
    <p:handoutMasterId r:id="rId18"/>
  </p:handoutMasterIdLst>
  <p:sldIdLst>
    <p:sldId id="436" r:id="rId5"/>
    <p:sldId id="439" r:id="rId6"/>
    <p:sldId id="377" r:id="rId7"/>
    <p:sldId id="466" r:id="rId8"/>
    <p:sldId id="453" r:id="rId9"/>
    <p:sldId id="455" r:id="rId10"/>
    <p:sldId id="457" r:id="rId11"/>
    <p:sldId id="417" r:id="rId12"/>
    <p:sldId id="467" r:id="rId13"/>
    <p:sldId id="437" r:id="rId14"/>
    <p:sldId id="442" r:id="rId15"/>
    <p:sldId id="387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865"/>
    <a:srgbClr val="78BE21"/>
    <a:srgbClr val="6D9F4B"/>
    <a:srgbClr val="58803C"/>
    <a:srgbClr val="E99651"/>
    <a:srgbClr val="A4E258"/>
    <a:srgbClr val="9DE14B"/>
    <a:srgbClr val="92DD3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1325" autoAdjust="0"/>
  </p:normalViewPr>
  <p:slideViewPr>
    <p:cSldViewPr snapToGrid="0">
      <p:cViewPr varScale="1">
        <p:scale>
          <a:sx n="67" d="100"/>
          <a:sy n="67" d="100"/>
        </p:scale>
        <p:origin x="20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2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2016-2019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66115510377562"/>
          <c:y val="0.14392600209939785"/>
          <c:w val="0.86473473803370049"/>
          <c:h val="0.61258109726575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Petition Granted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7-4450-92DF-3FADBF317A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Petition Denied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2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7-4450-92DF-3FADBF317A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Voluntary EAW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7-4450-92DF-3FADBF317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086736"/>
        <c:axId val="490089032"/>
      </c:barChart>
      <c:catAx>
        <c:axId val="49008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089032"/>
        <c:crosses val="autoZero"/>
        <c:auto val="1"/>
        <c:lblAlgn val="ctr"/>
        <c:lblOffset val="100"/>
        <c:noMultiLvlLbl val="0"/>
      </c:catAx>
      <c:valAx>
        <c:axId val="49008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08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23193735739959"/>
          <c:y val="0.19053370195598524"/>
          <c:w val="0.67361253114071828"/>
          <c:h val="7.8027673725250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1/14/2020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70"/>
            <a:ext cx="3011699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+mn-lt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A36E2-C4ED-498E-8FAC-FA15698D6F86}" type="slidenum">
              <a:rPr lang="en-US" altLang="en-US">
                <a:latin typeface="NeueHaasGroteskText St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NeueHaasGroteskText Std"/>
            </a:endParaRPr>
          </a:p>
        </p:txBody>
      </p:sp>
    </p:spTree>
    <p:extLst>
      <p:ext uri="{BB962C8B-B14F-4D97-AF65-F5344CB8AC3E}">
        <p14:creationId xmlns:p14="http://schemas.microsoft.com/office/powerpoint/2010/main" val="1035112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7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99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3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0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3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9AE2-B6D3-4A89-BD35-39D21EC94F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7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2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2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2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100" dirty="0" smtClean="0">
              <a:latin typeface="+mn-lt"/>
            </a:endParaRPr>
          </a:p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100" kern="1200" dirty="0" smtClean="0">
              <a:solidFill>
                <a:schemeClr val="bg1">
                  <a:lumMod val="50000"/>
                </a:schemeClr>
              </a:solidFill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FF5C60-230A-43D2-9D25-10B1EBCC8A46}" type="slidenum">
              <a:rPr lang="en-US" altLang="en-US">
                <a:latin typeface="NeueHaasGroteskText St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>
              <a:latin typeface="NeueHaasGroteskText Std"/>
            </a:endParaRPr>
          </a:p>
        </p:txBody>
      </p:sp>
    </p:spTree>
    <p:extLst>
      <p:ext uri="{BB962C8B-B14F-4D97-AF65-F5344CB8AC3E}">
        <p14:creationId xmlns:p14="http://schemas.microsoft.com/office/powerpoint/2010/main" val="114502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9AE2-B6D3-4A89-BD35-39D21EC94F5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3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7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laceholder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750821"/>
            <a:ext cx="6396957" cy="2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4008" y="5948219"/>
            <a:ext cx="3986490" cy="55523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Here | www.eqb.state.mn.us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705600" y="370187"/>
            <a:ext cx="4928065" cy="6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tx2"/>
                </a:solidFill>
              </a:rPr>
              <a:t>www.eqb.state.mn.us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65818" y="420357"/>
            <a:ext cx="4567847" cy="6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555044" y="443346"/>
            <a:ext cx="5078622" cy="7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nv.Review@state.mn.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5" Type="http://schemas.openxmlformats.org/officeDocument/2006/relationships/hyperlink" Target="mailto:randall.doneen@state.mn.us" TargetMode="External"/><Relationship Id="rId4" Type="http://schemas.openxmlformats.org/officeDocument/2006/relationships/hyperlink" Target="mailto:Denise.Wilson@state.mn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Boat Launch with wild flowers" title="Boat Launch with wild flow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itle 1"/>
          <p:cNvSpPr>
            <a:spLocks noGrp="1"/>
          </p:cNvSpPr>
          <p:nvPr>
            <p:ph type="ctrTitle"/>
          </p:nvPr>
        </p:nvSpPr>
        <p:spPr>
          <a:xfrm>
            <a:off x="0" y="2788919"/>
            <a:ext cx="12192000" cy="1207008"/>
          </a:xfrm>
        </p:spPr>
        <p:txBody>
          <a:bodyPr>
            <a:normAutofit/>
          </a:bodyPr>
          <a:lstStyle/>
          <a:p>
            <a:r>
              <a:rPr lang="en-US" altLang="en-US" sz="4400" dirty="0" smtClean="0"/>
              <a:t>ENVIRONMENTAL </a:t>
            </a:r>
            <a:r>
              <a:rPr lang="en-US" altLang="en-US" sz="4400" dirty="0"/>
              <a:t>REVIEW </a:t>
            </a:r>
            <a:r>
              <a:rPr lang="en-US" altLang="en-US" sz="4400" dirty="0" smtClean="0"/>
              <a:t>PETITION PROCESS</a:t>
            </a:r>
            <a:endParaRPr lang="en-US" altLang="en-US" sz="4400" dirty="0"/>
          </a:p>
        </p:txBody>
      </p:sp>
      <p:sp>
        <p:nvSpPr>
          <p:cNvPr id="54277" name="Footer Placeholder 3"/>
          <p:cNvSpPr>
            <a:spLocks noGrp="1"/>
          </p:cNvSpPr>
          <p:nvPr>
            <p:ph type="ftr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/>
                </a:solidFill>
              </a:rPr>
              <a:t>www.eqb.state.mn.us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3910203"/>
            <a:ext cx="12192000" cy="2187382"/>
          </a:xfrm>
          <a:solidFill>
            <a:srgbClr val="003865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Denise Wilson| Director, Environmental Review Program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Randall Doneen </a:t>
            </a:r>
            <a:r>
              <a:rPr lang="en-US" sz="2800" dirty="0">
                <a:solidFill>
                  <a:schemeClr val="bg1"/>
                </a:solidFill>
              </a:rPr>
              <a:t>| Conservation Assistance and Regulation Section Manager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 title="Green Line"/>
          <p:cNvCxnSpPr/>
          <p:nvPr/>
        </p:nvCxnSpPr>
        <p:spPr>
          <a:xfrm>
            <a:off x="0" y="3849624"/>
            <a:ext cx="12192000" cy="0"/>
          </a:xfrm>
          <a:prstGeom prst="line">
            <a:avLst/>
          </a:prstGeom>
          <a:ln w="952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900" dirty="0" smtClean="0"/>
              <a:t>Resources and assistance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8152" y="1634805"/>
            <a:ext cx="4965192" cy="377844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Written guidance documents: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Rules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Guide to MN Environmental Review Rules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EAW Guidelines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Guides for citizens and local govt. units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AUAR guidance document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Distribution Lists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EQB Monitor </a:t>
            </a:r>
            <a:r>
              <a:rPr lang="en-US" altLang="en-US" dirty="0"/>
              <a:t>– current issue and archives</a:t>
            </a:r>
            <a:endParaRPr lang="en-US" altLang="en-US" i="1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35168" y="1586230"/>
            <a:ext cx="546201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Technical Assistance: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900" dirty="0"/>
              <a:t>Email: </a:t>
            </a:r>
            <a:r>
              <a:rPr lang="en-US" sz="1900" dirty="0" smtClean="0">
                <a:hlinkClick r:id="rId3"/>
              </a:rPr>
              <a:t>Env.Review@state.mn.us</a:t>
            </a:r>
            <a:endParaRPr lang="en-US" sz="19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900" dirty="0" smtClean="0"/>
              <a:t>Phone: </a:t>
            </a:r>
            <a:r>
              <a:rPr lang="en-US" sz="1900" dirty="0"/>
              <a:t>651-757-2873</a:t>
            </a:r>
            <a:endParaRPr lang="en-US" sz="19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5168" y="2815169"/>
            <a:ext cx="535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Videos:</a:t>
            </a:r>
            <a:endParaRPr lang="en-US" sz="25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Minnesota Environmental Review </a:t>
            </a:r>
            <a:r>
              <a:rPr lang="en-US" sz="1900" dirty="0" smtClean="0"/>
              <a:t>Program</a:t>
            </a:r>
          </a:p>
          <a:p>
            <a:pPr lvl="1"/>
            <a:endParaRPr lang="en-US" sz="1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The </a:t>
            </a:r>
            <a:r>
              <a:rPr lang="en-US" sz="1900" dirty="0"/>
              <a:t>Environmental Assessment Worksheet - Guidance Video </a:t>
            </a:r>
            <a:endParaRPr lang="en-US" sz="1900" dirty="0" smtClean="0"/>
          </a:p>
          <a:p>
            <a:pPr lvl="1"/>
            <a:endParaRPr lang="en-US" sz="1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Guide to the Citizen Petition Process - Environmental </a:t>
            </a:r>
            <a:r>
              <a:rPr lang="en-US" sz="1900" dirty="0" smtClean="0"/>
              <a:t>Review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96790" y="5582183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Available at: www.EQB.State.MN.US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53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/>
              <a:t>EQB Monitor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90716"/>
            <a:ext cx="6426200" cy="4924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</a:t>
            </a:r>
            <a:r>
              <a:rPr lang="en-US" sz="2800" dirty="0" smtClean="0"/>
              <a:t>eekly </a:t>
            </a:r>
            <a:r>
              <a:rPr lang="en-US" sz="2800" dirty="0"/>
              <a:t>publication </a:t>
            </a:r>
            <a:r>
              <a:rPr lang="en-US" sz="2800" dirty="0" smtClean="0"/>
              <a:t>announcing: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nvironmental </a:t>
            </a:r>
            <a:r>
              <a:rPr lang="en-US" sz="2800" dirty="0"/>
              <a:t>review </a:t>
            </a:r>
            <a:r>
              <a:rPr lang="en-US" sz="2800" dirty="0" smtClean="0"/>
              <a:t>documents 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ublic </a:t>
            </a:r>
            <a:r>
              <a:rPr lang="en-US" sz="2800" dirty="0"/>
              <a:t>comment </a:t>
            </a:r>
            <a:r>
              <a:rPr lang="en-US" sz="2800" dirty="0" smtClean="0"/>
              <a:t>periods; public meetings </a:t>
            </a:r>
          </a:p>
          <a:p>
            <a:r>
              <a:rPr lang="en-US" sz="2800" dirty="0" smtClean="0"/>
              <a:t>Other </a:t>
            </a:r>
            <a:r>
              <a:rPr lang="en-US" sz="2800" dirty="0"/>
              <a:t>actions of the Environmental Quality </a:t>
            </a:r>
            <a:r>
              <a:rPr lang="en-US" sz="2800" dirty="0" smtClean="0"/>
              <a:t>Board.</a:t>
            </a: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To sign up: </a:t>
            </a:r>
            <a:r>
              <a:rPr lang="en-US" sz="2400" dirty="0" smtClean="0">
                <a:solidFill>
                  <a:srgbClr val="3333FF"/>
                </a:solidFill>
              </a:rPr>
              <a:t>https</a:t>
            </a:r>
            <a:r>
              <a:rPr lang="en-US" sz="2400" dirty="0">
                <a:solidFill>
                  <a:srgbClr val="3333FF"/>
                </a:solidFill>
              </a:rPr>
              <a:t>://public.govdelivery.com/accounts/MNEQB/subscriber/new?preferences=true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8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24" y="1385886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2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Follow Us with logos&#10;" title="Follow Us with logo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76" y="698500"/>
            <a:ext cx="3128180" cy="231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1066" y="4134738"/>
            <a:ext cx="3781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Denise Wilson</a:t>
            </a:r>
          </a:p>
          <a:p>
            <a:r>
              <a:rPr lang="en-US" sz="2400" dirty="0" smtClean="0">
                <a:hlinkClick r:id="rId4"/>
              </a:rPr>
              <a:t>Denise.Wilson@state.mn.us</a:t>
            </a:r>
            <a:endParaRPr lang="en-US" sz="2400" dirty="0" smtClean="0"/>
          </a:p>
          <a:p>
            <a:r>
              <a:rPr lang="en-US" sz="2400" dirty="0" smtClean="0"/>
              <a:t>651-757-2523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0358" y="4121252"/>
            <a:ext cx="3837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Randall Doneen</a:t>
            </a:r>
          </a:p>
          <a:p>
            <a:r>
              <a:rPr lang="en-US" sz="2400" dirty="0" smtClean="0">
                <a:hlinkClick r:id="rId5"/>
              </a:rPr>
              <a:t>randall.doneen@state.mn.us</a:t>
            </a:r>
            <a:endParaRPr lang="en-US" sz="2400" dirty="0" smtClean="0"/>
          </a:p>
          <a:p>
            <a:r>
              <a:rPr lang="en-US" sz="2400" dirty="0" smtClean="0"/>
              <a:t>651-259-5156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739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Environmental Review Program Purpose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728216"/>
            <a:ext cx="10832592" cy="444874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3865"/>
                </a:solidFill>
              </a:rPr>
              <a:t>Disclose environmental information and describe potential impacts</a:t>
            </a:r>
          </a:p>
          <a:p>
            <a:r>
              <a:rPr lang="en-US" sz="3200" dirty="0">
                <a:solidFill>
                  <a:srgbClr val="003865"/>
                </a:solidFill>
              </a:rPr>
              <a:t>Lead to voluntary/required modifications, permit conditions or </a:t>
            </a:r>
            <a:r>
              <a:rPr lang="en-US" sz="3200" dirty="0" smtClean="0">
                <a:solidFill>
                  <a:srgbClr val="003865"/>
                </a:solidFill>
              </a:rPr>
              <a:t>agreements</a:t>
            </a:r>
          </a:p>
          <a:p>
            <a:r>
              <a:rPr lang="en-US" sz="3200" dirty="0" smtClean="0">
                <a:solidFill>
                  <a:srgbClr val="003865"/>
                </a:solidFill>
              </a:rPr>
              <a:t>Accountability </a:t>
            </a:r>
            <a:r>
              <a:rPr lang="en-US" sz="3200" dirty="0">
                <a:solidFill>
                  <a:srgbClr val="003865"/>
                </a:solidFill>
              </a:rPr>
              <a:t>in public and private decision </a:t>
            </a:r>
            <a:r>
              <a:rPr lang="en-US" sz="3200" dirty="0" smtClean="0">
                <a:solidFill>
                  <a:srgbClr val="003865"/>
                </a:solidFill>
              </a:rPr>
              <a:t>making</a:t>
            </a:r>
          </a:p>
          <a:p>
            <a:r>
              <a:rPr lang="en-US" sz="3200" dirty="0" smtClean="0">
                <a:solidFill>
                  <a:srgbClr val="003865"/>
                </a:solidFill>
              </a:rPr>
              <a:t>Provide </a:t>
            </a:r>
            <a:r>
              <a:rPr lang="en-US" sz="3200" dirty="0">
                <a:solidFill>
                  <a:srgbClr val="003865"/>
                </a:solidFill>
              </a:rPr>
              <a:t>public with access to decision makers</a:t>
            </a:r>
          </a:p>
          <a:p>
            <a:pPr lvl="0">
              <a:buClr>
                <a:srgbClr val="B0CCB0"/>
              </a:buClr>
            </a:pPr>
            <a:endParaRPr lang="en-US" sz="4000" dirty="0">
              <a:solidFill>
                <a:prstClr val="black"/>
              </a:solidFill>
            </a:endParaRP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Environmental Review Program characteristics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BADA4FE-D2E7-497D-BA7E-1E174B050C7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19100" y="1479550"/>
            <a:ext cx="11419973" cy="48768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Broader </a:t>
            </a:r>
            <a:r>
              <a:rPr lang="en-US" sz="3200" dirty="0"/>
              <a:t>in </a:t>
            </a:r>
            <a:r>
              <a:rPr lang="en-US" sz="3200" dirty="0" smtClean="0"/>
              <a:t>scope than permitting </a:t>
            </a:r>
            <a:endParaRPr lang="en-US" sz="3200" dirty="0"/>
          </a:p>
          <a:p>
            <a:r>
              <a:rPr lang="en-US" altLang="en-US" sz="3200" dirty="0" smtClean="0"/>
              <a:t>Moratorium </a:t>
            </a:r>
            <a:r>
              <a:rPr lang="en-US" altLang="en-US" sz="3200" dirty="0"/>
              <a:t>on all “final approvals” and </a:t>
            </a:r>
            <a:r>
              <a:rPr lang="en-US" altLang="en-US" sz="3200" dirty="0" smtClean="0"/>
              <a:t>construction</a:t>
            </a:r>
          </a:p>
          <a:p>
            <a:r>
              <a:rPr lang="en-US" sz="3200" dirty="0" smtClean="0"/>
              <a:t>Projects </a:t>
            </a:r>
            <a:r>
              <a:rPr lang="en-US" sz="3200" dirty="0"/>
              <a:t>do not pass or fail environmental </a:t>
            </a:r>
            <a:r>
              <a:rPr lang="en-US" sz="3200" dirty="0" smtClean="0"/>
              <a:t>review – not an approval process</a:t>
            </a:r>
            <a:endParaRPr lang="en-US" sz="3200" dirty="0"/>
          </a:p>
          <a:p>
            <a:r>
              <a:rPr lang="en-US" sz="3200" dirty="0" smtClean="0"/>
              <a:t>Informs project designers early in process</a:t>
            </a:r>
          </a:p>
          <a:p>
            <a:r>
              <a:rPr lang="en-US" sz="3200" dirty="0" smtClean="0"/>
              <a:t>Opportunity for citizens to petition their government</a:t>
            </a:r>
          </a:p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r>
              <a:rPr lang="en-US" dirty="0" smtClean="0"/>
              <a:t>www.eqb.state.mn.us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Environmental Review Petition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MS 116D.04 subd. 2a/MR 4410.1100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89" y="1736203"/>
            <a:ext cx="11204293" cy="4440760"/>
          </a:xfrm>
        </p:spPr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standardized process for citizens to raise concerns about a proposed project</a:t>
            </a:r>
          </a:p>
          <a:p>
            <a:r>
              <a:rPr lang="en-US" sz="3200" dirty="0" smtClean="0"/>
              <a:t>Must provide material evidence and 100 signatures </a:t>
            </a:r>
          </a:p>
          <a:p>
            <a:r>
              <a:rPr lang="en-US" sz="3200" dirty="0" smtClean="0"/>
              <a:t>Decision on the need to prepare an Environmental Assessment Worksheet</a:t>
            </a:r>
          </a:p>
          <a:p>
            <a:r>
              <a:rPr lang="en-US" sz="3200" dirty="0" smtClean="0"/>
              <a:t>Decisions can be appealed (MS 116D.04 subd.10)</a:t>
            </a:r>
          </a:p>
          <a:p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0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Citizen Petition Process: EQB’s Role  (MR 4410.1100)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9228" y="2009950"/>
            <a:ext cx="2395651" cy="2545343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3865"/>
                </a:solidFill>
              </a:rPr>
              <a:t>Any Person</a:t>
            </a:r>
          </a:p>
          <a:p>
            <a:r>
              <a:rPr lang="en-US" sz="2400" dirty="0" smtClean="0">
                <a:solidFill>
                  <a:srgbClr val="003865"/>
                </a:solidFill>
              </a:rPr>
              <a:t>100 </a:t>
            </a:r>
            <a:r>
              <a:rPr lang="en-US" sz="2400" dirty="0">
                <a:solidFill>
                  <a:srgbClr val="003865"/>
                </a:solidFill>
              </a:rPr>
              <a:t>Signatures and addresses</a:t>
            </a:r>
          </a:p>
          <a:p>
            <a:r>
              <a:rPr lang="en-US" sz="2400" dirty="0" smtClean="0">
                <a:solidFill>
                  <a:srgbClr val="003865"/>
                </a:solidFill>
              </a:rPr>
              <a:t>Reside/own in MN</a:t>
            </a:r>
            <a:endParaRPr lang="en-US" sz="2400" dirty="0">
              <a:solidFill>
                <a:srgbClr val="00386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76" y="1456699"/>
            <a:ext cx="283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Subpart 1: </a:t>
            </a:r>
            <a:r>
              <a:rPr lang="en-US" sz="2800" b="1" dirty="0" smtClean="0"/>
              <a:t>Review</a:t>
            </a:r>
            <a:endParaRPr lang="en-US" sz="2800" b="1" dirty="0"/>
          </a:p>
        </p:txBody>
      </p:sp>
      <p:cxnSp>
        <p:nvCxnSpPr>
          <p:cNvPr id="18" name="Straight Arrow Connector 17" descr="Green line&#10;" title="Green line"/>
          <p:cNvCxnSpPr>
            <a:endCxn id="20" idx="1"/>
          </p:cNvCxnSpPr>
          <p:nvPr/>
        </p:nvCxnSpPr>
        <p:spPr>
          <a:xfrm>
            <a:off x="2684879" y="3826606"/>
            <a:ext cx="515051" cy="84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8304" y="1374683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Subpart 2: </a:t>
            </a:r>
            <a:r>
              <a:rPr lang="en-US" sz="2800" b="1" i="1" dirty="0" smtClean="0"/>
              <a:t>Content</a:t>
            </a:r>
            <a:endParaRPr lang="en-US" sz="2800" b="1" i="1" dirty="0"/>
          </a:p>
        </p:txBody>
      </p:sp>
      <p:sp>
        <p:nvSpPr>
          <p:cNvPr id="20" name="Content Placeholder 8"/>
          <p:cNvSpPr txBox="1">
            <a:spLocks/>
          </p:cNvSpPr>
          <p:nvPr/>
        </p:nvSpPr>
        <p:spPr bwMode="black">
          <a:xfrm>
            <a:off x="3199930" y="1878106"/>
            <a:ext cx="3572108" cy="39138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865"/>
                </a:solidFill>
              </a:rPr>
              <a:t>Description of project</a:t>
            </a:r>
          </a:p>
          <a:p>
            <a:r>
              <a:rPr lang="en-US" dirty="0" smtClean="0">
                <a:solidFill>
                  <a:srgbClr val="003865"/>
                </a:solidFill>
              </a:rPr>
              <a:t>Proposer</a:t>
            </a:r>
          </a:p>
          <a:p>
            <a:r>
              <a:rPr lang="en-US" dirty="0" smtClean="0">
                <a:solidFill>
                  <a:srgbClr val="003865"/>
                </a:solidFill>
              </a:rPr>
              <a:t>Rep. of </a:t>
            </a:r>
            <a:r>
              <a:rPr lang="en-US" dirty="0">
                <a:solidFill>
                  <a:srgbClr val="003865"/>
                </a:solidFill>
              </a:rPr>
              <a:t>the </a:t>
            </a:r>
            <a:r>
              <a:rPr lang="en-US" dirty="0" smtClean="0">
                <a:solidFill>
                  <a:srgbClr val="003865"/>
                </a:solidFill>
              </a:rPr>
              <a:t>petitioners</a:t>
            </a:r>
          </a:p>
          <a:p>
            <a:r>
              <a:rPr lang="en-US" dirty="0" smtClean="0">
                <a:solidFill>
                  <a:srgbClr val="003865"/>
                </a:solidFill>
              </a:rPr>
              <a:t>Brief </a:t>
            </a:r>
            <a:r>
              <a:rPr lang="en-US" dirty="0">
                <a:solidFill>
                  <a:srgbClr val="003865"/>
                </a:solidFill>
              </a:rPr>
              <a:t>description of the potential environmental effects </a:t>
            </a:r>
            <a:endParaRPr lang="en-US" dirty="0" smtClean="0">
              <a:solidFill>
                <a:srgbClr val="003865"/>
              </a:solidFill>
            </a:endParaRPr>
          </a:p>
          <a:p>
            <a:r>
              <a:rPr lang="en-US" b="1" u="sng" dirty="0" smtClean="0">
                <a:solidFill>
                  <a:srgbClr val="003865"/>
                </a:solidFill>
              </a:rPr>
              <a:t>Verify material evidence </a:t>
            </a:r>
            <a:r>
              <a:rPr lang="en-US" dirty="0" smtClean="0">
                <a:solidFill>
                  <a:srgbClr val="003865"/>
                </a:solidFill>
              </a:rPr>
              <a:t>submitted</a:t>
            </a:r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6967" y="1486730"/>
            <a:ext cx="394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Subpart 5: </a:t>
            </a:r>
            <a:r>
              <a:rPr lang="en-US" sz="2800" b="1" i="1" dirty="0" smtClean="0"/>
              <a:t>RGU Selection</a:t>
            </a:r>
            <a:endParaRPr lang="en-US" sz="2800" b="1" i="1" dirty="0"/>
          </a:p>
        </p:txBody>
      </p:sp>
      <p:sp>
        <p:nvSpPr>
          <p:cNvPr id="22" name="Content Placeholder 8"/>
          <p:cNvSpPr txBox="1">
            <a:spLocks/>
          </p:cNvSpPr>
          <p:nvPr/>
        </p:nvSpPr>
        <p:spPr bwMode="black">
          <a:xfrm>
            <a:off x="7575706" y="1979919"/>
            <a:ext cx="3922930" cy="36506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003865"/>
                </a:solidFill>
              </a:rPr>
              <a:t>Use 4410.0500</a:t>
            </a:r>
          </a:p>
          <a:p>
            <a:r>
              <a:rPr lang="en-US" sz="2800" dirty="0" smtClean="0">
                <a:solidFill>
                  <a:srgbClr val="003865"/>
                </a:solidFill>
              </a:rPr>
              <a:t>Mandatory Category</a:t>
            </a:r>
          </a:p>
          <a:p>
            <a:r>
              <a:rPr lang="en-US" sz="2800" dirty="0" smtClean="0">
                <a:solidFill>
                  <a:srgbClr val="003865"/>
                </a:solidFill>
              </a:rPr>
              <a:t>State Agency is the Proposer</a:t>
            </a:r>
            <a:endParaRPr lang="en-US" sz="2800" dirty="0">
              <a:solidFill>
                <a:srgbClr val="003865"/>
              </a:solidFill>
            </a:endParaRPr>
          </a:p>
          <a:p>
            <a:r>
              <a:rPr lang="en-US" sz="2800" dirty="0" smtClean="0">
                <a:solidFill>
                  <a:srgbClr val="003865"/>
                </a:solidFill>
              </a:rPr>
              <a:t>Governmental </a:t>
            </a:r>
            <a:r>
              <a:rPr lang="en-US" sz="2800" dirty="0">
                <a:solidFill>
                  <a:srgbClr val="003865"/>
                </a:solidFill>
              </a:rPr>
              <a:t>unit with the greatest responsibility for supervising or approving the project as a whole</a:t>
            </a:r>
          </a:p>
        </p:txBody>
      </p:sp>
      <p:cxnSp>
        <p:nvCxnSpPr>
          <p:cNvPr id="23" name="Straight Arrow Connector 22" descr="Green arrow&#10;" title="Green arrow"/>
          <p:cNvCxnSpPr/>
          <p:nvPr/>
        </p:nvCxnSpPr>
        <p:spPr>
          <a:xfrm flipV="1">
            <a:off x="6791322" y="3972981"/>
            <a:ext cx="784384" cy="105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69176" y="3457274"/>
            <a:ext cx="80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5-days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3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Petition </a:t>
            </a:r>
            <a:r>
              <a:rPr lang="en-US" dirty="0"/>
              <a:t>Process: </a:t>
            </a:r>
            <a:r>
              <a:rPr lang="en-US" dirty="0" smtClean="0"/>
              <a:t>RGU’s </a:t>
            </a:r>
            <a:r>
              <a:rPr lang="en-US" dirty="0"/>
              <a:t>Role  (MR 4410.1100)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55" y="2055353"/>
            <a:ext cx="3458164" cy="4188429"/>
          </a:xfrm>
          <a:noFill/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600" b="1" i="1" dirty="0" smtClean="0">
                <a:solidFill>
                  <a:srgbClr val="003865"/>
                </a:solidFill>
              </a:rPr>
              <a:t>Evaluate material evidence </a:t>
            </a:r>
            <a:r>
              <a:rPr lang="en-US" dirty="0">
                <a:solidFill>
                  <a:srgbClr val="003865"/>
                </a:solidFill>
              </a:rPr>
              <a:t>presented by the petitioners, proposers, and other persons or otherwise known to the </a:t>
            </a:r>
            <a:r>
              <a:rPr lang="en-US" dirty="0" smtClean="0">
                <a:solidFill>
                  <a:srgbClr val="003865"/>
                </a:solidFill>
              </a:rPr>
              <a:t>RGU</a:t>
            </a:r>
          </a:p>
          <a:p>
            <a:r>
              <a:rPr lang="en-US" dirty="0">
                <a:solidFill>
                  <a:srgbClr val="003865"/>
                </a:solidFill>
              </a:rPr>
              <a:t>Demonstrates- </a:t>
            </a:r>
            <a:r>
              <a:rPr lang="en-US" dirty="0" smtClean="0">
                <a:solidFill>
                  <a:srgbClr val="003865"/>
                </a:solidFill>
              </a:rPr>
              <a:t>nature </a:t>
            </a:r>
            <a:r>
              <a:rPr lang="en-US" dirty="0">
                <a:solidFill>
                  <a:srgbClr val="003865"/>
                </a:solidFill>
              </a:rPr>
              <a:t>and location-may have potential for significance</a:t>
            </a:r>
          </a:p>
          <a:p>
            <a:r>
              <a:rPr lang="en-US" dirty="0" smtClean="0">
                <a:solidFill>
                  <a:srgbClr val="003865"/>
                </a:solidFill>
              </a:rPr>
              <a:t>Take into account MR 4410.1700 criteria</a:t>
            </a:r>
          </a:p>
          <a:p>
            <a:pPr marL="0" indent="0">
              <a:buNone/>
            </a:pPr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www.eqb.state.mn.us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6155" y="1467195"/>
            <a:ext cx="375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Subpart </a:t>
            </a:r>
            <a:r>
              <a:rPr lang="en-US" sz="2800" dirty="0"/>
              <a:t>6: EAW decision</a:t>
            </a:r>
          </a:p>
        </p:txBody>
      </p:sp>
      <p:cxnSp>
        <p:nvCxnSpPr>
          <p:cNvPr id="8" name="Straight Arrow Connector 7" descr="Green horizontal arrow" title="Green horizontal arrow"/>
          <p:cNvCxnSpPr/>
          <p:nvPr/>
        </p:nvCxnSpPr>
        <p:spPr>
          <a:xfrm>
            <a:off x="4133717" y="3472405"/>
            <a:ext cx="1022490" cy="3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black">
          <a:xfrm>
            <a:off x="5156207" y="2792428"/>
            <a:ext cx="2123418" cy="1587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rgbClr val="003865"/>
                </a:solidFill>
              </a:rPr>
              <a:t>Decide</a:t>
            </a:r>
            <a:r>
              <a:rPr lang="en-US" dirty="0" smtClean="0">
                <a:solidFill>
                  <a:srgbClr val="003865"/>
                </a:solidFill>
              </a:rPr>
              <a:t> </a:t>
            </a:r>
            <a:r>
              <a:rPr lang="en-US" dirty="0">
                <a:solidFill>
                  <a:srgbClr val="003865"/>
                </a:solidFill>
              </a:rPr>
              <a:t>on the need</a:t>
            </a:r>
            <a:r>
              <a:rPr lang="en-US" b="1" i="1" dirty="0">
                <a:solidFill>
                  <a:srgbClr val="003865"/>
                </a:solidFill>
              </a:rPr>
              <a:t> </a:t>
            </a:r>
            <a:r>
              <a:rPr lang="en-US" dirty="0">
                <a:solidFill>
                  <a:srgbClr val="003865"/>
                </a:solidFill>
              </a:rPr>
              <a:t>for an EAW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5612" y="1684787"/>
            <a:ext cx="471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Subpart </a:t>
            </a:r>
            <a:r>
              <a:rPr lang="en-US" sz="2800" dirty="0"/>
              <a:t>8: Notice of decision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3717" y="2945723"/>
            <a:ext cx="92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15-days</a:t>
            </a:r>
            <a:endParaRPr lang="en-US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black">
          <a:xfrm>
            <a:off x="8255132" y="2736671"/>
            <a:ext cx="2790199" cy="1587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rgbClr val="003865"/>
                </a:solidFill>
              </a:rPr>
              <a:t>Notice</a:t>
            </a:r>
            <a:r>
              <a:rPr lang="en-US" dirty="0" smtClean="0">
                <a:solidFill>
                  <a:srgbClr val="003865"/>
                </a:solidFill>
              </a:rPr>
              <a:t> of decision to Proposer, EQB, Citizen Rep.</a:t>
            </a:r>
            <a:endParaRPr lang="en-US" dirty="0">
              <a:solidFill>
                <a:srgbClr val="003865"/>
              </a:solidFill>
            </a:endParaRPr>
          </a:p>
        </p:txBody>
      </p:sp>
      <p:cxnSp>
        <p:nvCxnSpPr>
          <p:cNvPr id="17" name="Straight Arrow Connector 16" descr="Green horiztonal arrow" title="Green horiztonal arrow"/>
          <p:cNvCxnSpPr/>
          <p:nvPr/>
        </p:nvCxnSpPr>
        <p:spPr>
          <a:xfrm flipV="1">
            <a:off x="7267523" y="3555376"/>
            <a:ext cx="975507" cy="79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71876" y="2213451"/>
            <a:ext cx="364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Subpart </a:t>
            </a:r>
            <a:r>
              <a:rPr lang="en-US" sz="2800" dirty="0"/>
              <a:t>7: Time limits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03829" y="2976758"/>
            <a:ext cx="92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5-days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73349" y="4999345"/>
            <a:ext cx="748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MS 116D subdiv. </a:t>
            </a:r>
            <a:r>
              <a:rPr lang="en-US" sz="2000" dirty="0"/>
              <a:t>17: DNR and PCA </a:t>
            </a:r>
            <a:r>
              <a:rPr lang="en-US" sz="2000" dirty="0" smtClean="0"/>
              <a:t>must notify project proposer </a:t>
            </a:r>
            <a:r>
              <a:rPr lang="en-US" sz="2000" dirty="0"/>
              <a:t>14 days ahead of decision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8" name="Straight Arrow Connector 17" descr="Green vertical arrow" title="Green vertical arrow"/>
          <p:cNvCxnSpPr/>
          <p:nvPr/>
        </p:nvCxnSpPr>
        <p:spPr>
          <a:xfrm flipV="1">
            <a:off x="4514026" y="3681041"/>
            <a:ext cx="0" cy="1286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94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84D15E-7C54-4134-8F9E-FDBC77655E66}" type="datetime1">
              <a:rPr lang="en-US" altLang="en-US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1/14/2020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5D8DBC-9CFC-4B26-9CF4-D577CEF20F17}" type="slidenum">
              <a:rPr lang="en-US" altLang="en-US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747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12192000" cy="1216025"/>
          </a:xfrm>
        </p:spPr>
        <p:txBody>
          <a:bodyPr>
            <a:normAutofit/>
          </a:bodyPr>
          <a:lstStyle/>
          <a:p>
            <a:r>
              <a:rPr lang="en-US" altLang="en-US" sz="4400" dirty="0" smtClean="0"/>
              <a:t>EAW – Environmental Assessment Worksheet</a:t>
            </a:r>
          </a:p>
        </p:txBody>
      </p:sp>
      <p:sp>
        <p:nvSpPr>
          <p:cNvPr id="747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7216" y="1979271"/>
            <a:ext cx="5513168" cy="267290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 smtClean="0"/>
              <a:t>6-page worksheet</a:t>
            </a:r>
          </a:p>
          <a:p>
            <a:pPr>
              <a:lnSpc>
                <a:spcPct val="80000"/>
              </a:lnSpc>
            </a:pPr>
            <a:r>
              <a:rPr lang="en-US" altLang="en-US" sz="3200" dirty="0" smtClean="0"/>
              <a:t>20 standardized questions </a:t>
            </a:r>
          </a:p>
          <a:p>
            <a:pPr>
              <a:lnSpc>
                <a:spcPct val="80000"/>
              </a:lnSpc>
            </a:pPr>
            <a:r>
              <a:rPr lang="en-US" altLang="en-US" sz="3200" dirty="0" smtClean="0"/>
              <a:t>Discloses information necessary to decide if an EIS is needed </a:t>
            </a:r>
          </a:p>
        </p:txBody>
      </p:sp>
      <p:pic>
        <p:nvPicPr>
          <p:cNvPr id="8" name="Picture 7" descr="Elemental assessment worksheet&#10;" title="Elemental assessment workshe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65" y="1583473"/>
            <a:ext cx="3687518" cy="477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7216" y="5134930"/>
            <a:ext cx="581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https://www.eqb.state.mn.us/content/eaw-process</a:t>
            </a:r>
          </a:p>
        </p:txBody>
      </p:sp>
    </p:spTree>
    <p:extLst>
      <p:ext uri="{BB962C8B-B14F-4D97-AF65-F5344CB8AC3E}">
        <p14:creationId xmlns:p14="http://schemas.microsoft.com/office/powerpoint/2010/main" val="23862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EAW process (MR 4410.1000-1700)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BADA4FE-D2E7-497D-BA7E-1E174B050C7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840843" y="3151154"/>
            <a:ext cx="2915690" cy="1600200"/>
          </a:xfrm>
          <a:prstGeom prst="flowChartProcess">
            <a:avLst/>
          </a:prstGeom>
          <a:solidFill>
            <a:schemeClr val="accent1">
              <a:lumMod val="90000"/>
              <a:lumOff val="1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Pre-submittal discussions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3753575" y="3151154"/>
            <a:ext cx="1340655" cy="1600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RGU reviews data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8105437" y="3151107"/>
            <a:ext cx="1339676" cy="1600200"/>
          </a:xfrm>
          <a:prstGeom prst="flowChartProcess">
            <a:avLst/>
          </a:prstGeom>
          <a:solidFill>
            <a:srgbClr val="78BE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30-day comment period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9451707" y="3151107"/>
            <a:ext cx="1519364" cy="1600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RGU </a:t>
            </a:r>
            <a:b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prepares EIS Need Decision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8417" y="1974186"/>
            <a:ext cx="1714545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EAW noticed in </a:t>
            </a:r>
            <a:r>
              <a:rPr lang="en-US" sz="1700" b="1" i="1" dirty="0">
                <a:cs typeface="Times New Roman" panose="02020603050405020304" pitchFamily="18" charset="0"/>
              </a:rPr>
              <a:t>Monitor</a:t>
            </a:r>
            <a:endParaRPr lang="en-US" sz="17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3592" y="1736033"/>
            <a:ext cx="1752599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Determination date noticed in </a:t>
            </a:r>
            <a:r>
              <a:rPr lang="en-US" sz="1700" b="1" i="1" dirty="0">
                <a:cs typeface="Times New Roman" panose="02020603050405020304" pitchFamily="18" charset="0"/>
              </a:rPr>
              <a:t>Monitor</a:t>
            </a:r>
            <a:endParaRPr lang="en-US" sz="1700" b="1" dirty="0"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0684" y="1905861"/>
            <a:ext cx="230393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First environmental review discussions</a:t>
            </a:r>
          </a:p>
        </p:txBody>
      </p:sp>
      <p:cxnSp>
        <p:nvCxnSpPr>
          <p:cNvPr id="29" name="Straight Connector 28" descr="Diagonal line for First environmental review discussions" title="Diagonal line for First environmental review discussions"/>
          <p:cNvCxnSpPr/>
          <p:nvPr/>
        </p:nvCxnSpPr>
        <p:spPr>
          <a:xfrm flipH="1">
            <a:off x="834248" y="2596076"/>
            <a:ext cx="816824" cy="5548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19353" y="5302614"/>
            <a:ext cx="144780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Data submittal</a:t>
            </a:r>
          </a:p>
        </p:txBody>
      </p:sp>
      <p:cxnSp>
        <p:nvCxnSpPr>
          <p:cNvPr id="31" name="Straight Connector 30" descr="Data submittal" title="Diagonal line"/>
          <p:cNvCxnSpPr/>
          <p:nvPr/>
        </p:nvCxnSpPr>
        <p:spPr>
          <a:xfrm flipV="1">
            <a:off x="3086157" y="4751307"/>
            <a:ext cx="685801" cy="609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64107" y="5610390"/>
            <a:ext cx="4017911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cs typeface="Times New Roman" panose="02020603050405020304" pitchFamily="18" charset="0"/>
              </a:rPr>
              <a:t>Consider MR 4410.1700 Decision Criteria</a:t>
            </a:r>
            <a:endParaRPr lang="en-US" sz="1700" b="1" dirty="0"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 descr="Consider MR 4410.1700 Decision criteria&#10;" title="Diagonal line"/>
          <p:cNvCxnSpPr/>
          <p:nvPr/>
        </p:nvCxnSpPr>
        <p:spPr>
          <a:xfrm flipV="1">
            <a:off x="8865475" y="4751854"/>
            <a:ext cx="582200" cy="8585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Process 7"/>
          <p:cNvSpPr/>
          <p:nvPr/>
        </p:nvSpPr>
        <p:spPr>
          <a:xfrm>
            <a:off x="5979185" y="3152260"/>
            <a:ext cx="1336788" cy="1600200"/>
          </a:xfrm>
          <a:prstGeom prst="flowChartProcess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RGU supplements and approves</a:t>
            </a:r>
          </a:p>
          <a:p>
            <a:pPr algn="ctr"/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EAW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23210" y="1991634"/>
            <a:ext cx="220980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Complete data submittal</a:t>
            </a:r>
          </a:p>
        </p:txBody>
      </p:sp>
      <p:cxnSp>
        <p:nvCxnSpPr>
          <p:cNvPr id="26" name="Straight Connector 25" descr="EAW noticed in Monitor" title="Diagonal line"/>
          <p:cNvCxnSpPr/>
          <p:nvPr/>
        </p:nvCxnSpPr>
        <p:spPr>
          <a:xfrm>
            <a:off x="7626252" y="2461688"/>
            <a:ext cx="496812" cy="7029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26"/>
          <p:cNvSpPr/>
          <p:nvPr/>
        </p:nvSpPr>
        <p:spPr>
          <a:xfrm>
            <a:off x="5091766" y="3151154"/>
            <a:ext cx="892739" cy="160175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RGU notifies proposer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1508" y="4426452"/>
            <a:ext cx="104413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(30 </a:t>
            </a:r>
            <a:r>
              <a:rPr lang="en-US" sz="1700" b="1" dirty="0" smtClean="0">
                <a:cs typeface="Times New Roman" panose="02020603050405020304" pitchFamily="18" charset="0"/>
              </a:rPr>
              <a:t>days</a:t>
            </a:r>
            <a:r>
              <a:rPr lang="en-US" sz="1700" b="1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01686" y="4432271"/>
            <a:ext cx="99434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(5 days)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52157" y="4461626"/>
            <a:ext cx="108376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(30 days)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37195" y="4460369"/>
            <a:ext cx="105656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(30 days)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19394" y="4460369"/>
            <a:ext cx="1308112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(15-30 days)</a:t>
            </a:r>
          </a:p>
        </p:txBody>
      </p:sp>
      <p:cxnSp>
        <p:nvCxnSpPr>
          <p:cNvPr id="39" name="Straight Connector 38" descr="Complete data submittal" title="Diagonal line"/>
          <p:cNvCxnSpPr/>
          <p:nvPr/>
        </p:nvCxnSpPr>
        <p:spPr>
          <a:xfrm>
            <a:off x="4613037" y="2447961"/>
            <a:ext cx="496812" cy="7029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 descr="Determination date noticed in Monitor&#10;" title="Diagonal line"/>
          <p:cNvCxnSpPr/>
          <p:nvPr/>
        </p:nvCxnSpPr>
        <p:spPr>
          <a:xfrm>
            <a:off x="10038999" y="2462711"/>
            <a:ext cx="496812" cy="7029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Process 32"/>
          <p:cNvSpPr/>
          <p:nvPr/>
        </p:nvSpPr>
        <p:spPr>
          <a:xfrm>
            <a:off x="7316448" y="3152600"/>
            <a:ext cx="790849" cy="1600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RGU sends EAW to EQB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64107" y="4446640"/>
            <a:ext cx="94701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(5 days)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92341" y="2314316"/>
            <a:ext cx="1412322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Times New Roman" panose="02020603050405020304" pitchFamily="18" charset="0"/>
              </a:rPr>
              <a:t>RGU notifies proposer</a:t>
            </a:r>
          </a:p>
        </p:txBody>
      </p:sp>
      <p:cxnSp>
        <p:nvCxnSpPr>
          <p:cNvPr id="43" name="Straight Connector 42" descr="RGU notifies proposer&#10;" title="Diagonal line"/>
          <p:cNvCxnSpPr/>
          <p:nvPr/>
        </p:nvCxnSpPr>
        <p:spPr>
          <a:xfrm>
            <a:off x="5846421" y="2866145"/>
            <a:ext cx="157738" cy="27517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Petitions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9" name="Chart 8" descr="Chart for Petitions 2016 through 2019&#10;" title="Chart for Petitions 2016 through 20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080155"/>
              </p:ext>
            </p:extLst>
          </p:nvPr>
        </p:nvGraphicFramePr>
        <p:xfrm>
          <a:off x="363415" y="1856617"/>
          <a:ext cx="11465169" cy="468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699712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61B891-CEB8-4C1F-BCF5-9E73D7107551}" vid="{E4849A3B-7D19-4603-A22D-9CC5A355FD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EQB Presentation Template</Template>
  <TotalTime>5765</TotalTime>
  <Words>562</Words>
  <Application>Microsoft Office PowerPoint</Application>
  <PresentationFormat>Widescreen</PresentationFormat>
  <Paragraphs>148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NeueHaasGroteskText Std</vt:lpstr>
      <vt:lpstr>Times New Roman</vt:lpstr>
      <vt:lpstr>MN.IT</vt:lpstr>
      <vt:lpstr>ENVIRONMENTAL REVIEW PETITION PROCESS</vt:lpstr>
      <vt:lpstr>Environmental Review Program Purpose</vt:lpstr>
      <vt:lpstr>Environmental Review Program characteristics</vt:lpstr>
      <vt:lpstr>Environmental Review Petition Process MS 116D.04 subd. 2a/MR 4410.1100</vt:lpstr>
      <vt:lpstr>Citizen Petition Process: EQB’s Role  (MR 4410.1100)</vt:lpstr>
      <vt:lpstr>Citizen Petition Process: RGU’s Role  (MR 4410.1100)</vt:lpstr>
      <vt:lpstr>EAW – Environmental Assessment Worksheet</vt:lpstr>
      <vt:lpstr>EAW process (MR 4410.1000-1700)</vt:lpstr>
      <vt:lpstr>Petitions</vt:lpstr>
      <vt:lpstr>  Resources and assistance   </vt:lpstr>
      <vt:lpstr>EQB Monitor</vt:lpstr>
      <vt:lpstr>Thank You!</vt:lpstr>
    </vt:vector>
  </TitlesOfParts>
  <Company>PCA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Review Advisory Panel</dc:title>
  <dc:subject>PowerPoint Template</dc:subject>
  <dc:creator>Ahlers-Nelson, Courtney (MPCA)</dc:creator>
  <cp:keywords>PowerPoint, Template</cp:keywords>
  <dc:description>Version 1.1, Released 8-2016</dc:description>
  <cp:lastModifiedBy>Kasey Gerkovich</cp:lastModifiedBy>
  <cp:revision>442</cp:revision>
  <cp:lastPrinted>2020-01-14T19:50:42Z</cp:lastPrinted>
  <dcterms:created xsi:type="dcterms:W3CDTF">2017-08-09T21:20:31Z</dcterms:created>
  <dcterms:modified xsi:type="dcterms:W3CDTF">2020-01-14T19:50:50Z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